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Thin"/>
      <p:regular r:id="rId35"/>
      <p:bold r:id="rId36"/>
      <p:italic r:id="rId37"/>
      <p:boldItalic r:id="rId38"/>
    </p:embeddedFont>
    <p:embeddedFont>
      <p:font typeface="Roboto Black"/>
      <p:bold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Inconsolata"/>
      <p:regular r:id="rId49"/>
      <p:bold r:id="rId50"/>
    </p:embeddedFont>
    <p:embeddedFont>
      <p:font typeface="Roboto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2C3EBE-7E20-4081-A49F-073124350E8E}">
  <a:tblStyle styleId="{2D2C3EBE-7E20-4081-A49F-073124350E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Inconsolat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regular.fntdata"/><Relationship Id="rId34" Type="http://schemas.openxmlformats.org/officeDocument/2006/relationships/slide" Target="slides/slide28.xml"/><Relationship Id="rId37" Type="http://schemas.openxmlformats.org/officeDocument/2006/relationships/font" Target="fonts/RobotoThin-italic.fntdata"/><Relationship Id="rId36" Type="http://schemas.openxmlformats.org/officeDocument/2006/relationships/font" Target="fonts/RobotoThin-bold.fntdata"/><Relationship Id="rId39" Type="http://schemas.openxmlformats.org/officeDocument/2006/relationships/font" Target="fonts/RobotoBlack-bold.fntdata"/><Relationship Id="rId38" Type="http://schemas.openxmlformats.org/officeDocument/2006/relationships/font" Target="fonts/RobotoThin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regular.fntdata"/><Relationship Id="rId50" Type="http://schemas.openxmlformats.org/officeDocument/2006/relationships/font" Target="fonts/Inconsolata-bold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016f5c84b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016f5c84b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016f5c84b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016f5c84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016f5c84b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016f5c84b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016f5c84b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016f5c84b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016f5c84b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016f5c84b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016f5c84b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016f5c84b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903e4854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903e4854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The image on the right hand side is an example of hydra failing to access the contents of the </a:t>
            </a:r>
            <a:r>
              <a:rPr lang="en" sz="900">
                <a:solidFill>
                  <a:srgbClr val="E01E5A"/>
                </a:solidFill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 directory.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016f5c84b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016f5c84b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The image on the right hand side is an example of hydra failing to access the contents of the </a:t>
            </a:r>
            <a:r>
              <a:rPr lang="en" sz="900">
                <a:solidFill>
                  <a:srgbClr val="E01E5A"/>
                </a:solidFill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 directory.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016f5c84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016f5c84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016f5c84b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016f5c84b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51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6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68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9.png"/><Relationship Id="rId4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9" Type="http://schemas.openxmlformats.org/officeDocument/2006/relationships/image" Target="../media/image92.png"/><Relationship Id="rId5" Type="http://schemas.openxmlformats.org/officeDocument/2006/relationships/image" Target="../media/image88.png"/><Relationship Id="rId6" Type="http://schemas.openxmlformats.org/officeDocument/2006/relationships/image" Target="../media/image98.png"/><Relationship Id="rId7" Type="http://schemas.openxmlformats.org/officeDocument/2006/relationships/image" Target="../media/image93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95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png"/><Relationship Id="rId4" Type="http://schemas.openxmlformats.org/officeDocument/2006/relationships/image" Target="../media/image105.png"/><Relationship Id="rId5" Type="http://schemas.openxmlformats.org/officeDocument/2006/relationships/image" Target="../media/image1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5.png"/><Relationship Id="rId4" Type="http://schemas.openxmlformats.org/officeDocument/2006/relationships/image" Target="../media/image1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2.png"/><Relationship Id="rId4" Type="http://schemas.openxmlformats.org/officeDocument/2006/relationships/image" Target="../media/image1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fail2ban.org/wiki/index.php/Main_Pag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we.mitre.org/data/definitions/548.html" TargetMode="External"/><Relationship Id="rId4" Type="http://schemas.openxmlformats.org/officeDocument/2006/relationships/hyperlink" Target="http://www.crackstation.net/" TargetMode="External"/><Relationship Id="rId5" Type="http://schemas.openxmlformats.org/officeDocument/2006/relationships/hyperlink" Target="https://nvd.nist.gov/vuln/detail/CVE-2019-374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hycotic.com/resources/password-strength-checker/" TargetMode="External"/><Relationship Id="rId4" Type="http://schemas.openxmlformats.org/officeDocument/2006/relationships/hyperlink" Target="https://nvd.nist.gov/vuln/detail/CVE-2019-657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4"/>
          <p:cNvSpPr txBox="1"/>
          <p:nvPr/>
        </p:nvSpPr>
        <p:spPr>
          <a:xfrm>
            <a:off x="3114150" y="3731550"/>
            <a:ext cx="291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Josh Black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Richmond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Security Bootcamp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11,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</a:t>
            </a:r>
            <a:endParaRPr/>
          </a:p>
        </p:txBody>
      </p:sp>
      <p:sp>
        <p:nvSpPr>
          <p:cNvPr id="1107" name="Google Shape;110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nmap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scan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dirb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map URLs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Browser to explore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0" name="Google Shape;111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1" name="Google Shape;111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3" name="Google Shape;1113;p63"/>
          <p:cNvPicPr preferRelativeResize="0"/>
          <p:nvPr/>
        </p:nvPicPr>
        <p:blipFill rotWithShape="1">
          <a:blip r:embed="rId3">
            <a:alphaModFix/>
          </a:blip>
          <a:srcRect b="34612" l="2546" r="47022" t="4949"/>
          <a:stretch/>
        </p:blipFill>
        <p:spPr>
          <a:xfrm>
            <a:off x="3490225" y="851712"/>
            <a:ext cx="4189188" cy="37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</a:t>
            </a:r>
            <a:endParaRPr/>
          </a:p>
        </p:txBody>
      </p:sp>
      <p:sp>
        <p:nvSpPr>
          <p:cNvPr id="1119" name="Google Shape;1119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64"/>
          <p:cNvGrpSpPr/>
          <p:nvPr/>
        </p:nvGrpSpPr>
        <p:grpSpPr>
          <a:xfrm>
            <a:off x="317356" y="851715"/>
            <a:ext cx="533372" cy="533480"/>
            <a:chOff x="457200" y="1378813"/>
            <a:chExt cx="695400" cy="695450"/>
          </a:xfrm>
        </p:grpSpPr>
        <p:sp>
          <p:nvSpPr>
            <p:cNvPr id="1121" name="Google Shape;112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4"/>
          <p:cNvSpPr/>
          <p:nvPr/>
        </p:nvSpPr>
        <p:spPr>
          <a:xfrm flipH="1">
            <a:off x="584450" y="1444388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4"/>
          <p:cNvSpPr txBox="1"/>
          <p:nvPr/>
        </p:nvSpPr>
        <p:spPr>
          <a:xfrm>
            <a:off x="584450" y="1444438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revealed a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directory is password protected, but susceptible to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brute-force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5" name="Google Shape;1125;p64"/>
          <p:cNvPicPr preferRelativeResize="0"/>
          <p:nvPr/>
        </p:nvPicPr>
        <p:blipFill rotWithShape="1">
          <a:blip r:embed="rId3">
            <a:alphaModFix/>
          </a:blip>
          <a:srcRect b="34164" l="2422" r="16004" t="12908"/>
          <a:stretch/>
        </p:blipFill>
        <p:spPr>
          <a:xfrm>
            <a:off x="3076925" y="1643538"/>
            <a:ext cx="5676226" cy="2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</a:t>
            </a:r>
            <a:endParaRPr/>
          </a:p>
        </p:txBody>
      </p:sp>
      <p:sp>
        <p:nvSpPr>
          <p:cNvPr id="1131" name="Google Shape;113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2" name="Google Shape;1132;p65"/>
          <p:cNvPicPr preferRelativeResize="0"/>
          <p:nvPr/>
        </p:nvPicPr>
        <p:blipFill rotWithShape="1">
          <a:blip r:embed="rId3">
            <a:alphaModFix/>
          </a:blip>
          <a:srcRect b="3175" l="3620" r="24971" t="47744"/>
          <a:stretch/>
        </p:blipFill>
        <p:spPr>
          <a:xfrm>
            <a:off x="3006500" y="1650303"/>
            <a:ext cx="5790500" cy="29973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3" name="Google Shape;1133;p65"/>
          <p:cNvGrpSpPr/>
          <p:nvPr/>
        </p:nvGrpSpPr>
        <p:grpSpPr>
          <a:xfrm>
            <a:off x="310906" y="802665"/>
            <a:ext cx="533372" cy="533480"/>
            <a:chOff x="457200" y="1378813"/>
            <a:chExt cx="695400" cy="695450"/>
          </a:xfrm>
        </p:grpSpPr>
        <p:sp>
          <p:nvSpPr>
            <p:cNvPr id="1134" name="Google Shape;1134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65"/>
          <p:cNvSpPr/>
          <p:nvPr/>
        </p:nvSpPr>
        <p:spPr>
          <a:xfrm flipH="1">
            <a:off x="578000" y="1395338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5"/>
          <p:cNvSpPr txBox="1"/>
          <p:nvPr/>
        </p:nvSpPr>
        <p:spPr>
          <a:xfrm>
            <a:off x="578000" y="1395386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Exploitation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login prompt reveals that the user is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ashton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information is used to run a brute-force attack and steal the data.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8" name="Google Shape;1138;p65"/>
          <p:cNvPicPr preferRelativeResize="0"/>
          <p:nvPr/>
        </p:nvPicPr>
        <p:blipFill rotWithShape="1">
          <a:blip r:embed="rId4">
            <a:alphaModFix/>
          </a:blip>
          <a:srcRect b="34072" l="16802" r="16016" t="38616"/>
          <a:stretch/>
        </p:blipFill>
        <p:spPr>
          <a:xfrm>
            <a:off x="2804800" y="671350"/>
            <a:ext cx="5790500" cy="176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898" y="1518025"/>
            <a:ext cx="3305100" cy="18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</a:t>
            </a:r>
            <a:endParaRPr/>
          </a:p>
        </p:txBody>
      </p:sp>
      <p:sp>
        <p:nvSpPr>
          <p:cNvPr id="1145" name="Google Shape;1145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 stolen credentials to connect via 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Generate custom web shell with msfconsole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 shell via WebDAV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8" name="Google Shape;1148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9" name="Google Shape;114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1" name="Google Shape;11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75" y="686100"/>
            <a:ext cx="5360756" cy="407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</a:t>
            </a:r>
            <a:endParaRPr/>
          </a:p>
        </p:txBody>
      </p:sp>
      <p:sp>
        <p:nvSpPr>
          <p:cNvPr id="1157" name="Google Shape;1157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67"/>
          <p:cNvGrpSpPr/>
          <p:nvPr/>
        </p:nvGrpSpPr>
        <p:grpSpPr>
          <a:xfrm>
            <a:off x="280631" y="851715"/>
            <a:ext cx="533372" cy="533480"/>
            <a:chOff x="457200" y="1378813"/>
            <a:chExt cx="695400" cy="695450"/>
          </a:xfrm>
        </p:grpSpPr>
        <p:sp>
          <p:nvSpPr>
            <p:cNvPr id="1159" name="Google Shape;1159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0" name="Google Shape;1160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67"/>
          <p:cNvSpPr/>
          <p:nvPr/>
        </p:nvSpPr>
        <p:spPr>
          <a:xfrm flipH="1">
            <a:off x="547725" y="1444388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7"/>
          <p:cNvSpPr txBox="1"/>
          <p:nvPr/>
        </p:nvSpPr>
        <p:spPr>
          <a:xfrm>
            <a:off x="547725" y="1444438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Uploading a web shell allows us to execute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arbitrary shell commands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on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3" name="Google Shape;11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625" y="686100"/>
            <a:ext cx="5472119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</a:t>
            </a:r>
            <a:endParaRPr/>
          </a:p>
        </p:txBody>
      </p:sp>
      <p:sp>
        <p:nvSpPr>
          <p:cNvPr id="1169" name="Google Shape;116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0" name="Google Shape;1170;p68"/>
          <p:cNvGrpSpPr/>
          <p:nvPr/>
        </p:nvGrpSpPr>
        <p:grpSpPr>
          <a:xfrm>
            <a:off x="264981" y="802665"/>
            <a:ext cx="533372" cy="533480"/>
            <a:chOff x="457200" y="1378813"/>
            <a:chExt cx="695400" cy="69545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68"/>
          <p:cNvSpPr/>
          <p:nvPr/>
        </p:nvSpPr>
        <p:spPr>
          <a:xfrm flipH="1">
            <a:off x="532075" y="1395338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8"/>
          <p:cNvSpPr txBox="1"/>
          <p:nvPr/>
        </p:nvSpPr>
        <p:spPr>
          <a:xfrm>
            <a:off x="532075" y="1395386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Aftermath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Running arbitrary shell commands allows Meterpreter to open a full-fledged connection to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5" name="Google Shape;1175;p68"/>
          <p:cNvPicPr preferRelativeResize="0"/>
          <p:nvPr/>
        </p:nvPicPr>
        <p:blipFill rotWithShape="1">
          <a:blip r:embed="rId3">
            <a:alphaModFix/>
          </a:blip>
          <a:srcRect b="4209" l="1214" r="38065" t="23718"/>
          <a:stretch/>
        </p:blipFill>
        <p:spPr>
          <a:xfrm>
            <a:off x="3177950" y="720750"/>
            <a:ext cx="4537299" cy="41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Code Execution</a:t>
            </a:r>
            <a:endParaRPr/>
          </a:p>
        </p:txBody>
      </p:sp>
      <p:sp>
        <p:nvSpPr>
          <p:cNvPr id="1181" name="Google Shape;1181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9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Meterpreter to connect to uploaded web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shell to explore and compromise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4" name="Google Shape;1184;p6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85" name="Google Shape;118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6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69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8" name="Google Shape;118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9" name="Google Shape;1189;p6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69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9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Leveraging the RCE allows us to open a Meterpreter shell to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on the target, the full file system is available for exploration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2" name="Google Shape;1192;p69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93" name="Google Shape;1193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4" name="Google Shape;1194;p6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5" name="Google Shape;1195;p69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9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Aftermath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Achieving a shell on the target allows us to display all files and capture the flag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7" name="Google Shape;11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275" y="3179638"/>
            <a:ext cx="22002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70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4" name="Google Shape;1204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10" name="Google Shape;1210;p71"/>
          <p:cNvSpPr txBox="1"/>
          <p:nvPr>
            <p:ph idx="1" type="subTitle"/>
          </p:nvPr>
        </p:nvSpPr>
        <p:spPr>
          <a:xfrm>
            <a:off x="5079200" y="629500"/>
            <a:ext cx="3822300" cy="4062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What time did the port scan occur?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16:00-19:00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How many packets were sent and from which IP?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can observe about </a:t>
            </a:r>
            <a:r>
              <a:rPr b="1" lang="en" sz="1400">
                <a:solidFill>
                  <a:schemeClr val="dk1"/>
                </a:solidFill>
              </a:rPr>
              <a:t>17,000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IP address </a:t>
            </a:r>
            <a:r>
              <a:rPr b="1" lang="en" sz="1400">
                <a:solidFill>
                  <a:schemeClr val="dk1"/>
                </a:solidFill>
              </a:rPr>
              <a:t>192.168.1.90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11" name="Google Shape;12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25" y="666175"/>
            <a:ext cx="3676550" cy="21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71"/>
          <p:cNvPicPr preferRelativeResize="0"/>
          <p:nvPr/>
        </p:nvPicPr>
        <p:blipFill rotWithShape="1">
          <a:blip r:embed="rId4">
            <a:alphaModFix/>
          </a:blip>
          <a:srcRect b="0" l="149" r="159" t="0"/>
          <a:stretch/>
        </p:blipFill>
        <p:spPr>
          <a:xfrm>
            <a:off x="781424" y="2770427"/>
            <a:ext cx="3676549" cy="215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 (cont.)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8" name="Google Shape;1218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2"/>
          <p:cNvSpPr txBox="1"/>
          <p:nvPr>
            <p:ph idx="1" type="subTitle"/>
          </p:nvPr>
        </p:nvSpPr>
        <p:spPr>
          <a:xfrm>
            <a:off x="6245675" y="1624125"/>
            <a:ext cx="2910600" cy="2389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can observe that the victim responded back with: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401 (Unauthorized)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207 (Multi-Status)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200 (OK)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404 (Not found)</a:t>
            </a:r>
            <a:endParaRPr sz="1200"/>
          </a:p>
        </p:txBody>
      </p:sp>
      <p:pic>
        <p:nvPicPr>
          <p:cNvPr id="1220" name="Google Shape;12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38" y="941638"/>
            <a:ext cx="6102476" cy="35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6" name="Google Shape;1226;p73"/>
          <p:cNvPicPr preferRelativeResize="0"/>
          <p:nvPr/>
        </p:nvPicPr>
        <p:blipFill rotWithShape="1">
          <a:blip r:embed="rId3">
            <a:alphaModFix/>
          </a:blip>
          <a:srcRect b="0" l="149" r="159" t="0"/>
          <a:stretch/>
        </p:blipFill>
        <p:spPr>
          <a:xfrm>
            <a:off x="377475" y="790750"/>
            <a:ext cx="3909567" cy="22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73"/>
          <p:cNvPicPr preferRelativeResize="0"/>
          <p:nvPr/>
        </p:nvPicPr>
        <p:blipFill rotWithShape="1">
          <a:blip r:embed="rId4">
            <a:alphaModFix/>
          </a:blip>
          <a:srcRect b="47291" l="0" r="0" t="3286"/>
          <a:stretch/>
        </p:blipFill>
        <p:spPr>
          <a:xfrm>
            <a:off x="4451725" y="1306618"/>
            <a:ext cx="4288250" cy="12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73"/>
          <p:cNvSpPr txBox="1"/>
          <p:nvPr/>
        </p:nvSpPr>
        <p:spPr>
          <a:xfrm>
            <a:off x="292100" y="3222250"/>
            <a:ext cx="40311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What time did the request occur? How many requests were made?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first screenshot we can observe that the attack started at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16:00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requests to the secret folder.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9" name="Google Shape;1229;p73"/>
          <p:cNvSpPr txBox="1"/>
          <p:nvPr/>
        </p:nvSpPr>
        <p:spPr>
          <a:xfrm>
            <a:off x="4451725" y="3222250"/>
            <a:ext cx="43998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 What did they contain?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top three hits for directories and files that were requested were: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http://192.168.1.105/company_folder/secret_folder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http://192.168.1.105/company_folder/webdav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http://192.168.1.105/webdav/shell.php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5" name="Google Shape;1235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4"/>
          <p:cNvSpPr txBox="1"/>
          <p:nvPr>
            <p:ph idx="1" type="subTitle"/>
          </p:nvPr>
        </p:nvSpPr>
        <p:spPr>
          <a:xfrm>
            <a:off x="292349" y="680900"/>
            <a:ext cx="8559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b="1" lang="en" sz="1400">
                <a:latin typeface="Inconsolata"/>
                <a:ea typeface="Inconsolata"/>
                <a:cs typeface="Inconsolata"/>
                <a:sym typeface="Inconsolata"/>
              </a:rPr>
              <a:t>secret_folder</a:t>
            </a:r>
            <a:r>
              <a:rPr lang="en" sz="1400"/>
              <a:t> directory was requested </a:t>
            </a:r>
            <a:r>
              <a:rPr b="1" lang="en" sz="1400"/>
              <a:t>15,987</a:t>
            </a:r>
            <a:r>
              <a:rPr b="1" lang="en" sz="1400"/>
              <a:t> </a:t>
            </a:r>
            <a:r>
              <a:rPr b="1" lang="en" sz="1400"/>
              <a:t>times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The </a:t>
            </a:r>
            <a:r>
              <a:rPr b="1" lang="en" sz="1400">
                <a:latin typeface="Inconsolata"/>
                <a:ea typeface="Inconsolata"/>
                <a:cs typeface="Inconsolata"/>
                <a:sym typeface="Inconsolata"/>
              </a:rPr>
              <a:t>shell.php</a:t>
            </a:r>
            <a:r>
              <a:rPr lang="en" sz="1400"/>
              <a:t> file was requested </a:t>
            </a:r>
            <a:r>
              <a:rPr b="1" lang="en" sz="1400"/>
              <a:t>6 times</a:t>
            </a:r>
            <a:r>
              <a:rPr lang="en" sz="1400"/>
              <a:t>.</a:t>
            </a:r>
            <a:endParaRPr sz="1400"/>
          </a:p>
        </p:txBody>
      </p:sp>
      <p:pic>
        <p:nvPicPr>
          <p:cNvPr id="1237" name="Google Shape;1237;p74"/>
          <p:cNvPicPr preferRelativeResize="0"/>
          <p:nvPr/>
        </p:nvPicPr>
        <p:blipFill rotWithShape="1">
          <a:blip r:embed="rId3">
            <a:alphaModFix/>
          </a:blip>
          <a:srcRect b="48736" l="0" r="0" t="0"/>
          <a:stretch/>
        </p:blipFill>
        <p:spPr>
          <a:xfrm>
            <a:off x="292350" y="1292475"/>
            <a:ext cx="8559299" cy="261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3" name="Google Shape;1243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5"/>
          <p:cNvSpPr txBox="1"/>
          <p:nvPr>
            <p:ph idx="1" type="subTitle"/>
          </p:nvPr>
        </p:nvSpPr>
        <p:spPr>
          <a:xfrm>
            <a:off x="-12300" y="3388950"/>
            <a:ext cx="90831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logs contain evidence of a large number of requests for the sensitive data. Only 2 requests were successful.</a:t>
            </a:r>
            <a:r>
              <a:rPr lang="en" sz="1200"/>
              <a:t>  </a:t>
            </a:r>
            <a:r>
              <a:rPr lang="en" sz="1500"/>
              <a:t>This is a telltale signature of a brute-force attack. 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Specifically, the password protected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secret_folder</a:t>
            </a:r>
            <a:r>
              <a:rPr lang="en" sz="1500"/>
              <a:t> was requested 15,987 times.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Out of 15,987 requests, only 2 were successful.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45" name="Google Shape;1245;p75"/>
          <p:cNvPicPr preferRelativeResize="0"/>
          <p:nvPr/>
        </p:nvPicPr>
        <p:blipFill rotWithShape="1">
          <a:blip r:embed="rId3">
            <a:alphaModFix/>
          </a:blip>
          <a:srcRect b="0" l="0" r="5410" t="0"/>
          <a:stretch/>
        </p:blipFill>
        <p:spPr>
          <a:xfrm>
            <a:off x="5060150" y="836850"/>
            <a:ext cx="3812400" cy="24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75"/>
          <p:cNvPicPr preferRelativeResize="0"/>
          <p:nvPr/>
        </p:nvPicPr>
        <p:blipFill rotWithShape="1">
          <a:blip r:embed="rId4">
            <a:alphaModFix/>
          </a:blip>
          <a:srcRect b="44903" l="0" r="10570" t="0"/>
          <a:stretch/>
        </p:blipFill>
        <p:spPr>
          <a:xfrm>
            <a:off x="276225" y="836850"/>
            <a:ext cx="4783926" cy="1757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7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3" name="Google Shape;1253;p7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9" name="Google Shape;1259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# of Requests per Second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Alarms should fire if a given IP address sends more than </a:t>
            </a:r>
            <a:r>
              <a:rPr b="1" lang="en" sz="1400"/>
              <a:t>10 requests per second</a:t>
            </a:r>
            <a:r>
              <a:rPr lang="en" sz="1400"/>
              <a:t> for </a:t>
            </a:r>
            <a:r>
              <a:rPr b="1" lang="en" sz="1400"/>
              <a:t>more than 5 seconds</a:t>
            </a:r>
            <a:endParaRPr b="1" sz="1400"/>
          </a:p>
        </p:txBody>
      </p:sp>
      <p:sp>
        <p:nvSpPr>
          <p:cNvPr id="1261" name="Google Shape;1261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local firewall can be used to throttle incoming connections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Firewall should be regularly patched to minimise new attacks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ICMP traffic can be filtered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IP allowed list can be enabled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Regularly run port scans to detect and audit any open ports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67" name="Google Shape;1267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Allow authorized IP addresses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Trip alarm if an IP not on the allow list attempts to connect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is a </a:t>
            </a:r>
            <a:r>
              <a:rPr b="1" lang="en" sz="1400"/>
              <a:t>binary</a:t>
            </a:r>
            <a:r>
              <a:rPr lang="en" sz="1400"/>
              <a:t> alarm: If the incoming IP is </a:t>
            </a:r>
            <a:r>
              <a:rPr i="1" lang="en" sz="1400"/>
              <a:t>not</a:t>
            </a:r>
            <a:r>
              <a:rPr lang="en" sz="1400"/>
              <a:t> allowed, it fires. Otherwise, it does not.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9" name="Google Shape;1269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Access to the sensitive file can be locally restricted to a specific user.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way, someone who gets a shell as, e.g., www-data will not be able to read it.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 addition, the file should be encrypted at rest.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Confidential folders should not be shared for public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75" name="Google Shape;1275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# of Requests per Second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More than 100 requests per second for 5 seconds should trigger the alarm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7" name="Google Shape;1277;p7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Configuring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fail2ban</a:t>
            </a:r>
            <a:r>
              <a:rPr lang="en" sz="1400"/>
              <a:t> or a similar utility would mitigate brute force attacks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Create a policy that locks out accounts after 10 failed attempts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Create a policy that increases password complexity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Enable MFA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83" name="Google Shape;1283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8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Monitor access to webdav with Filebeat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Fire an alarm on any read performed on files within </a:t>
            </a:r>
            <a:r>
              <a:rPr lang="en" sz="1400">
                <a:solidFill>
                  <a:schemeClr val="dk1"/>
                </a:solidFill>
              </a:rPr>
              <a:t>webdav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Simply fire the alarm whenever someone accesses the </a:t>
            </a:r>
            <a:r>
              <a:rPr lang="en" sz="1400">
                <a:solidFill>
                  <a:schemeClr val="dk1"/>
                </a:solidFill>
              </a:rPr>
              <a:t>webdav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chemeClr val="dk1"/>
                </a:solidFill>
              </a:rPr>
              <a:t>directory.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Ideally, allow valid IP addresses.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5" name="Google Shape;1285;p8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Administrators must install and configure Filebeat on the host.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Create a whitelist of trusted IP addresses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User Access Reviews would be performed every 6 months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Assessment Summary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1" name="Google Shape;129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81"/>
          <p:cNvSpPr txBox="1"/>
          <p:nvPr/>
        </p:nvSpPr>
        <p:spPr>
          <a:xfrm>
            <a:off x="293400" y="760975"/>
            <a:ext cx="3667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FF0000"/>
                </a:solidFill>
              </a:rPr>
              <a:t>Red Team</a:t>
            </a:r>
            <a:r>
              <a:rPr lang="en"/>
              <a:t> uncovered the following vulnerabilities: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Accessed the system via HTTP Port 80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Found Root accessibility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Found the occurrence of simplistic usernames and weak passwords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Brute forced passwords to gain system access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Cracked a hashed password to gain system access and use a shell 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Identified Directory Indexing Vulnerability CWE-548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81"/>
          <p:cNvSpPr txBox="1"/>
          <p:nvPr/>
        </p:nvSpPr>
        <p:spPr>
          <a:xfrm>
            <a:off x="4360725" y="760975"/>
            <a:ext cx="3667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0000FF"/>
                </a:solidFill>
              </a:rPr>
              <a:t>Blue Team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Confirmed that a port scan occurred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Found requests for a hidden directory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Found evidence of a brute force attack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Found requests to access critical system folders and files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Identified a WebDAV vulnerability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Recommended alarms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Recommended system hardening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 Range</a:t>
            </a:r>
            <a:r>
              <a:rPr lang="en"/>
              <a:t>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Gateway</a:t>
            </a:r>
            <a:r>
              <a:rPr lang="en"/>
              <a:t>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</a:t>
            </a:r>
            <a:r>
              <a:rPr lang="en"/>
              <a:t>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</a:t>
            </a:r>
            <a:r>
              <a:rPr lang="en"/>
              <a:t>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</a:t>
            </a:r>
            <a:r>
              <a:rPr lang="en"/>
              <a:t>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</a:t>
            </a:r>
            <a:r>
              <a:rPr lang="en"/>
              <a:t>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</a:t>
            </a:r>
            <a:r>
              <a:rPr lang="en"/>
              <a:t>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</a:t>
            </a:r>
            <a:r>
              <a:rPr lang="en"/>
              <a:t>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</a:t>
            </a:r>
            <a:r>
              <a:rPr lang="en"/>
              <a:t>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</a:t>
            </a:r>
            <a:r>
              <a:rPr lang="en"/>
              <a:t>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</a:t>
            </a:r>
            <a:r>
              <a:rPr lang="en"/>
              <a:t>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IPv4</a:t>
            </a:r>
            <a:r>
              <a:rPr lang="en">
                <a:solidFill>
                  <a:schemeClr val="dk1"/>
                </a:solidFill>
              </a:rPr>
              <a:t>: 192.168.1.1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OS</a:t>
            </a:r>
            <a:r>
              <a:rPr lang="en">
                <a:solidFill>
                  <a:schemeClr val="dk1"/>
                </a:solidFill>
              </a:rPr>
              <a:t>: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Hostname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Azure Host Machine</a:t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50" y="910475"/>
            <a:ext cx="6922250" cy="356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{2D2C3EBE-7E20-4081-A49F-073124350E8E}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Azure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Cloud-Based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Running 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Replicating a vulnerable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{2D2C3EBE-7E20-4081-A49F-073124350E8E}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#3 || </a:t>
                      </a:r>
                      <a:r>
                        <a:rPr b="1" lang="en" sz="1200">
                          <a:solidFill>
                            <a:srgbClr val="CC412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secret_folder is publicly accessible, but contains sensitive data intended only for authorized personnel.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exposure compromises credentials that attackers can use to break into the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412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allowed to upload arbitrary files to the web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upload PHP scripts 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via Command Injection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#1 || </a:t>
                      </a:r>
                      <a:r>
                        <a:rPr b="1" lang="en" sz="1200">
                          <a:solidFill>
                            <a:srgbClr val="CC412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use PHP scripts to execute arbitrary shell commands.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 allows attackers to open a reverse shell 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vulnerabilities in the target: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3" name="Google Shape;1093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{2D2C3EBE-7E20-4081-A49F-073124350E8E}</a:tableStyleId>
              </a:tblPr>
              <a:tblGrid>
                <a:gridCol w="2787500"/>
                <a:gridCol w="2787500"/>
                <a:gridCol w="2787500"/>
              </a:tblGrid>
              <a:tr h="38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05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Indexing Vulnerability 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CWE-548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view and download content of a directory located on a vulnerable device. CWE-548 refers to an informational leak through directory listing.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gain access to source code, or devise other exploits. The directory listing can compromise private or confidential data.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73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If a password is not salted it can be cracked via online tools such as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www.crackstation.net/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programs such as hashcat.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the password is cracked, and if a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already known, a hacker can access system files.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</a:tr>
              <a:tr h="1073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discover password by 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CVE-2019-3746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an attacker uses numerous username and password combinations to access a device and/or system.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system access by use of brute force with common password lists such as rockyou.txt by programs such as Hydra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9" name="Google Shape;1099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vulnerabilities in the target:</a:t>
            </a:r>
            <a:endParaRPr/>
          </a:p>
        </p:txBody>
      </p:sp>
      <p:sp>
        <p:nvSpPr>
          <p:cNvPr id="1100" name="Google Shape;110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1" name="Google Shape;1101;p62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{2D2C3EBE-7E20-4081-A49F-073124350E8E}</a:tableStyleId>
              </a:tblPr>
              <a:tblGrid>
                <a:gridCol w="2787500"/>
                <a:gridCol w="2787500"/>
                <a:gridCol w="2787500"/>
              </a:tblGrid>
              <a:tr h="38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0000"/>
                    </a:solidFill>
                  </a:tcPr>
                </a:tc>
              </a:tr>
              <a:tr h="1056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Commonly used passwords such as simple words, and the lack of password complexity, such as the inclusion of symbols, numbers and capitals.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access could be discovered by social engineering.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https://thycotic.com/resources/password-strength-checker/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suggests that ‘Leopoldo’ could be cracked in 21 seconds by a computer.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</a:tr>
              <a:tr h="1073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Open with Public Access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CVE-2019-6579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and unsecured access to anyone attempting entry using Port 80.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 and Folders are readily accessible. Sensitive (and secret) files and folders can be found.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7150" marB="57150" marR="123825" marL="1238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